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2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66566-5D09-4F33-BC90-172907653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080B8-07BF-46C8-91C3-9328DE02E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F64F0-C9E3-49CD-857C-6C6FDEA29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120C-69CF-4E67-9D64-2F66A5838821}" type="datetimeFigureOut">
              <a:rPr lang="en-AU" smtClean="0"/>
              <a:t>8/06/2020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F0780-B4EF-42EB-A7A6-1A3F0C8C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BFCA3-F0A0-4EFB-ABF5-9D1AF960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7F87-0F4C-4DEF-AED5-507F2C97A5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931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EC884-DA88-4BC2-ABC4-2A45FAE8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41E7C4-3102-4597-AD9D-B2E727AA8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A2994-FBC8-4765-BA5B-B9C64F0F9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120C-69CF-4E67-9D64-2F66A5838821}" type="datetimeFigureOut">
              <a:rPr lang="en-AU" smtClean="0"/>
              <a:t>8/06/2020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ECAE5-2A52-4AB8-92C3-27B4C21FF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6B385-6282-4BCD-B36C-2854B98DF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7F87-0F4C-4DEF-AED5-507F2C97A5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466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B6FF31-AFD0-461B-B058-72565B16A8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B27158-C1A2-49BA-9770-5897FFC75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60C46-0883-44AD-91CE-5BB9DEBBB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120C-69CF-4E67-9D64-2F66A5838821}" type="datetimeFigureOut">
              <a:rPr lang="en-AU" smtClean="0"/>
              <a:t>8/06/2020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F2C17-FD2B-45F0-B704-ED8A9AE62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1731A-AEEE-4484-9014-F3A315DDA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7F87-0F4C-4DEF-AED5-507F2C97A5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9998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CAEB2-49DB-4BF6-A163-DE5F8A07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69C9D-6EDE-4826-BAE4-D0B6B59D1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722EA-792F-4409-91AD-BD0E5AA27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120C-69CF-4E67-9D64-2F66A5838821}" type="datetimeFigureOut">
              <a:rPr lang="en-AU" smtClean="0"/>
              <a:t>8/06/2020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DEFB0-823A-4FFA-B569-62B30BF94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FA08A-C9C8-440E-A01D-B130C003E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7F87-0F4C-4DEF-AED5-507F2C97A5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6655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7393E-DCBF-45B9-A327-E90C06E9D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097FE-114C-4616-9E78-F95C33EFD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D4978-1DE5-460D-929C-F830FA1EC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120C-69CF-4E67-9D64-2F66A5838821}" type="datetimeFigureOut">
              <a:rPr lang="en-AU" smtClean="0"/>
              <a:t>8/06/2020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8FB5-915B-4E99-BB9B-38AA0AF9E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AB537-5E91-4050-A403-166CF3BC5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7F87-0F4C-4DEF-AED5-507F2C97A5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299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BD7F4-51C5-4755-97D3-2DC33F787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C4CDD-C655-4025-AFDA-23C52B28BF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5CDA3-3284-4CBE-A2EE-B2CEC3B28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BCA14-B092-4CCA-B289-445A562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120C-69CF-4E67-9D64-2F66A5838821}" type="datetimeFigureOut">
              <a:rPr lang="en-AU" smtClean="0"/>
              <a:t>8/06/2020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0C838-A9F4-40F6-9635-9391860F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BD229-5758-4A10-9F20-551A5949B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7F87-0F4C-4DEF-AED5-507F2C97A5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379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F49A-415F-4537-A5E0-EFDAD2D0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B46AF-F6EA-4A05-82B1-6E0F76E32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57088E-0F4D-437E-A43B-FF18096BB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FF3CF-E41D-437E-BA6D-E72F19F4E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C73EE0-B36E-4A75-88E4-8D10443E8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2A84CF-3899-4A9C-9644-71A2CF74C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120C-69CF-4E67-9D64-2F66A5838821}" type="datetimeFigureOut">
              <a:rPr lang="en-AU" smtClean="0"/>
              <a:t>8/06/2020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7D8843-939D-4388-95C6-12453AC5E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6390BC-2997-4EC0-A70D-90118CEF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7F87-0F4C-4DEF-AED5-507F2C97A5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9624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6711-5403-42E4-BA88-20E214313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785642-86B7-4478-A5AE-E6F30C4D3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120C-69CF-4E67-9D64-2F66A5838821}" type="datetimeFigureOut">
              <a:rPr lang="en-AU" smtClean="0"/>
              <a:t>8/06/2020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D3009-6396-49AF-9188-7FBECB52D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DECF4-64AD-4455-94E2-6ED56004A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7F87-0F4C-4DEF-AED5-507F2C97A5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597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430882-ECE9-475A-8190-88ADAC1F8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120C-69CF-4E67-9D64-2F66A5838821}" type="datetimeFigureOut">
              <a:rPr lang="en-AU" smtClean="0"/>
              <a:t>8/06/2020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827E52-75A6-4A08-AF67-5455BE627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E19F0-27B0-4CA6-8989-E43813281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7F87-0F4C-4DEF-AED5-507F2C97A5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2449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3F0FD-28AF-416C-8716-D36CEE6F5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07A77-D08C-4929-AA9D-C1A5B4D1B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40FF1-799E-44DF-8442-110B3049B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73E56-7F8A-46BB-93A4-819585CE1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120C-69CF-4E67-9D64-2F66A5838821}" type="datetimeFigureOut">
              <a:rPr lang="en-AU" smtClean="0"/>
              <a:t>8/06/2020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1C584-20A4-4B57-BACC-90D7F823B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8EF0D-004A-4EB1-93DC-1FB035A0F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7F87-0F4C-4DEF-AED5-507F2C97A5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6086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2D439-3DB6-46FF-9C7A-6CA1CA53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59B4EC-92B4-4F4E-AE3A-A37D00BA72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9E2B5-1961-4FE3-B283-4784EE861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3E414-EFC5-4968-90D4-2FAC59B4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120C-69CF-4E67-9D64-2F66A5838821}" type="datetimeFigureOut">
              <a:rPr lang="en-AU" smtClean="0"/>
              <a:t>8/06/2020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388E6-CC91-4F08-B9C5-CC403FFA0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31A03-54D1-4EE3-877E-CD02D9AA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7F87-0F4C-4DEF-AED5-507F2C97A5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1437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9374A8-E592-4B76-882E-F99922FCC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1FA06-1763-4B43-B813-01F78C977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BAB1-369F-406E-9C9D-65520899FA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8120C-69CF-4E67-9D64-2F66A5838821}" type="datetimeFigureOut">
              <a:rPr lang="en-AU" smtClean="0"/>
              <a:t>8/06/2020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ECA31-C1DE-4E10-B1C4-E3C6C79E54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D44A5-E9A9-49DF-8952-C8FA90830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67F87-0F4C-4DEF-AED5-507F2C97A5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457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hyperlink" Target="http://www.nasa.gov/audience/forstudents/5-8/features/nasa-knows/what-is-a-satellite-58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0la-s9mkn9g?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A7DBF-20EB-4880-BFAE-48C1437B6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Phases of the Moon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792693-78BC-457B-9BE0-8014256198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2596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344BBE-9C41-48B6-911C-6828D2BD5C8D}"/>
              </a:ext>
            </a:extLst>
          </p:cNvPr>
          <p:cNvSpPr/>
          <p:nvPr/>
        </p:nvSpPr>
        <p:spPr>
          <a:xfrm>
            <a:off x="288924" y="385495"/>
            <a:ext cx="113239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quarter moon is when we can see </a:t>
            </a:r>
            <a:r>
              <a:rPr lang="en-US" sz="2400" b="1" i="0" dirty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half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visible Moon illuminated (i.e. a quarter of the whole Moon):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05665E0-7387-453F-B9D4-6B274D8A9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901" y="1216492"/>
            <a:ext cx="3810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FAC24C5-B5E5-43CB-ABB6-92ECF641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379" y="4992726"/>
            <a:ext cx="1439861" cy="186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29F4D8-B352-48A7-9383-2B025A7EB0CA}"/>
              </a:ext>
            </a:extLst>
          </p:cNvPr>
          <p:cNvSpPr/>
          <p:nvPr/>
        </p:nvSpPr>
        <p:spPr>
          <a:xfrm>
            <a:off x="2865122" y="4761893"/>
            <a:ext cx="564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From the red 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X,</a:t>
            </a:r>
            <a:r>
              <a:rPr lang="en-US" sz="24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 see a quarter moon: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350124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22B797-8722-473D-9E18-D786F93E75C9}"/>
              </a:ext>
            </a:extLst>
          </p:cNvPr>
          <p:cNvSpPr/>
          <p:nvPr/>
        </p:nvSpPr>
        <p:spPr>
          <a:xfrm>
            <a:off x="1203324" y="499160"/>
            <a:ext cx="101809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crescent moon is when we can see </a:t>
            </a:r>
            <a:r>
              <a:rPr lang="en-US" sz="2800" b="1" i="0" dirty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less than half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Moon illuminated: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0387522-6E3B-4511-994D-78BD33786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590" y="1453267"/>
            <a:ext cx="5036820" cy="294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3D8618-21AB-4D21-AFB5-608D1461FFE6}"/>
              </a:ext>
            </a:extLst>
          </p:cNvPr>
          <p:cNvSpPr/>
          <p:nvPr/>
        </p:nvSpPr>
        <p:spPr>
          <a:xfrm>
            <a:off x="3181580" y="4168974"/>
            <a:ext cx="58288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From the red 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X,</a:t>
            </a:r>
            <a:r>
              <a:rPr lang="en-US" sz="24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 see a crescent moon:</a:t>
            </a:r>
            <a:endParaRPr lang="en-AU" sz="2400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A5CE56D-073D-43FF-B771-AD8BA3364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698" y="4752102"/>
            <a:ext cx="2000603" cy="210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437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81D292-06EA-4C37-AA89-438857F6106B}"/>
              </a:ext>
            </a:extLst>
          </p:cNvPr>
          <p:cNvSpPr/>
          <p:nvPr/>
        </p:nvSpPr>
        <p:spPr>
          <a:xfrm>
            <a:off x="289242" y="383203"/>
            <a:ext cx="11369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new moon is when we can see </a:t>
            </a:r>
            <a:r>
              <a:rPr lang="en-US" sz="2400" b="1" i="0" dirty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none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Moon illuminated. The Moon is between the Earth and the Sun: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FD5AD2E-F772-4416-A29C-94469D327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421" y="1214200"/>
            <a:ext cx="5715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940BE1-094F-4F23-ADD7-2FA358BE9475}"/>
              </a:ext>
            </a:extLst>
          </p:cNvPr>
          <p:cNvSpPr/>
          <p:nvPr/>
        </p:nvSpPr>
        <p:spPr>
          <a:xfrm>
            <a:off x="1592262" y="3429000"/>
            <a:ext cx="92433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From the red 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X,</a:t>
            </a:r>
            <a:r>
              <a:rPr lang="en-US" sz="24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 see a new moon (i.e. no Moon):</a:t>
            </a:r>
            <a:endParaRPr lang="en-US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br>
              <a:rPr lang="en-US" sz="2400" dirty="0"/>
            </a:br>
            <a:endParaRPr lang="en-AU" sz="2400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8D5909BD-F12E-4476-BB64-7E0F74C30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029164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172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C734F4-187D-466E-A375-7801B9B742C5}"/>
              </a:ext>
            </a:extLst>
          </p:cNvPr>
          <p:cNvSpPr/>
          <p:nvPr/>
        </p:nvSpPr>
        <p:spPr>
          <a:xfrm>
            <a:off x="106680" y="170062"/>
            <a:ext cx="1197864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Waxing and Waning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 the Moon moves from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new to full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we see </a:t>
            </a:r>
            <a:r>
              <a:rPr lang="en-US" sz="2800" b="1" i="0" dirty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more and more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Moon. This is called </a:t>
            </a:r>
            <a:r>
              <a:rPr lang="en-US" sz="2800" b="1" i="0" dirty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waxing.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 the Moon moves from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full to new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we start to see </a:t>
            </a:r>
            <a:r>
              <a:rPr lang="en-US" sz="2800" b="1" i="0" dirty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less and less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Moon. This is called </a:t>
            </a:r>
            <a:r>
              <a:rPr lang="en-US" sz="2800" b="1" i="0" dirty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waning.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could remember these by </a:t>
            </a:r>
            <a:r>
              <a:rPr lang="en-US" sz="2800" b="0" i="1" u="sng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wa</a:t>
            </a:r>
            <a:r>
              <a:rPr lang="en-US" sz="2800" b="1" i="1" u="sng" dirty="0" err="1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X</a:t>
            </a:r>
            <a:r>
              <a:rPr lang="en-US" sz="2800" b="0" i="1" u="sng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ing</a:t>
            </a:r>
            <a:r>
              <a:rPr lang="en-US" sz="2800" b="0" i="1" u="sng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= </a:t>
            </a:r>
            <a:r>
              <a:rPr lang="en-US" sz="2800" b="0" i="1" u="sng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</a:t>
            </a:r>
            <a:r>
              <a:rPr lang="en-US" sz="2800" b="1" i="1" u="sng" dirty="0" err="1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X</a:t>
            </a:r>
            <a:r>
              <a:rPr lang="en-US" sz="2800" b="0" i="1" u="sng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panding</a:t>
            </a:r>
            <a:r>
              <a:rPr lang="en-US" sz="2800" b="0" i="1" u="sng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E151E38-77C1-4179-B6B5-2FCD5B7BE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0" y="4287638"/>
            <a:ext cx="1170878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628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CDBAA-0CDE-4CC0-859F-925D5265318A}"/>
              </a:ext>
            </a:extLst>
          </p:cNvPr>
          <p:cNvSpPr/>
          <p:nvPr/>
        </p:nvSpPr>
        <p:spPr>
          <a:xfrm>
            <a:off x="3032765" y="272534"/>
            <a:ext cx="53174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Summary of the Moon Phases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3C8524-7136-40A9-8ED8-B17E5CAE2166}"/>
              </a:ext>
            </a:extLst>
          </p:cNvPr>
          <p:cNvSpPr/>
          <p:nvPr/>
        </p:nvSpPr>
        <p:spPr>
          <a:xfrm>
            <a:off x="487680" y="1322487"/>
            <a:ext cx="1121664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Full moons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occur when we can see all of the illuminated Moon.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New moons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occur when we cannot seen any of the illuminated Moon.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Quarter moons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occur when we can only see half of the illuminated Moon.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Crescent moons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occur when we can see less than half of the illuminated Moon.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Gibbous moons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occur when we can see more than half of the illuminated Moon.</a:t>
            </a:r>
          </a:p>
        </p:txBody>
      </p:sp>
    </p:spTree>
    <p:extLst>
      <p:ext uri="{BB962C8B-B14F-4D97-AF65-F5344CB8AC3E}">
        <p14:creationId xmlns:p14="http://schemas.microsoft.com/office/powerpoint/2010/main" val="1758559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3ED4A7-F37B-43D5-9ADD-94403F899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70" y="376237"/>
            <a:ext cx="8718366" cy="3281363"/>
          </a:xfrm>
          <a:prstGeom prst="rect">
            <a:avLst/>
          </a:prstGeom>
        </p:spPr>
      </p:pic>
      <p:pic>
        <p:nvPicPr>
          <p:cNvPr id="3" name="1510786342.73708">
            <a:hlinkClick r:id="" action="ppaction://media"/>
            <a:extLst>
              <a:ext uri="{FF2B5EF4-FFF2-40B4-BE49-F238E27FC236}">
                <a16:creationId xmlns:a16="http://schemas.microsoft.com/office/drawing/2014/main" id="{FD87BCB6-1297-4B6F-B693-A59DD97122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60720" y="3703320"/>
            <a:ext cx="4206240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6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F040A5-E88E-4179-91BD-36FA2F5DC7F5}"/>
              </a:ext>
            </a:extLst>
          </p:cNvPr>
          <p:cNvSpPr/>
          <p:nvPr/>
        </p:nvSpPr>
        <p:spPr>
          <a:xfrm>
            <a:off x="0" y="541566"/>
            <a:ext cx="118414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Earth is the third planet from the Sun.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2800" b="1" i="0" dirty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Moon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natural </a:t>
            </a:r>
            <a:r>
              <a:rPr lang="en-US" sz="2800" b="0" i="0" u="none" strike="noStrike" dirty="0">
                <a:solidFill>
                  <a:srgbClr val="0780B0"/>
                </a:solidFill>
                <a:effectLst/>
                <a:latin typeface="Arial" panose="020B0604020202020204" pitchFamily="34" charset="0"/>
                <a:hlinkClick r:id="rId4"/>
              </a:rPr>
              <a:t>satellite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Earth, which means it </a:t>
            </a:r>
            <a:r>
              <a:rPr lang="en-US" sz="2800" b="1" i="0" dirty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orbits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around the Earth.</a:t>
            </a:r>
          </a:p>
        </p:txBody>
      </p:sp>
      <p:pic>
        <p:nvPicPr>
          <p:cNvPr id="3" name="1509316267.68423 (1)">
            <a:hlinkClick r:id="" action="ppaction://media"/>
            <a:extLst>
              <a:ext uri="{FF2B5EF4-FFF2-40B4-BE49-F238E27FC236}">
                <a16:creationId xmlns:a16="http://schemas.microsoft.com/office/drawing/2014/main" id="{FE159170-B210-4596-9BAD-354928831D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8820" y="2631756"/>
            <a:ext cx="7360920" cy="414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84C61B-75D8-4ABF-A47A-3E845BEDAF1B}"/>
              </a:ext>
            </a:extLst>
          </p:cNvPr>
          <p:cNvSpPr/>
          <p:nvPr/>
        </p:nvSpPr>
        <p:spPr>
          <a:xfrm>
            <a:off x="274320" y="283339"/>
            <a:ext cx="665988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Have you ever wondered why the </a:t>
            </a:r>
            <a:r>
              <a:rPr lang="en-US" sz="2800" b="1" i="0" dirty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Moon </a:t>
            </a:r>
            <a:r>
              <a:rPr lang="en-US" sz="2800" b="1" i="1" dirty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appears</a:t>
            </a:r>
            <a:r>
              <a:rPr lang="en-US" sz="2800" b="1" i="0" dirty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 to change shape in the night sky?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reality, the Moon doesn't </a:t>
            </a:r>
            <a:r>
              <a:rPr lang="en-US" sz="28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actually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change shape. The changing shape of the bright part of the Moon that we see is called its </a:t>
            </a:r>
            <a:r>
              <a:rPr lang="en-US" sz="2800" b="1" i="0" dirty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phase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Moon is illuminated because it </a:t>
            </a:r>
            <a:r>
              <a:rPr lang="en-US" sz="2800" b="1" i="0" dirty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reflects the light from the sun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 The part of the Moon facing the sun is lit up. The part facing away from the Sun is in darkness.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F59A69-1EC0-428A-B2FB-76AE8FD3D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41020"/>
            <a:ext cx="51054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396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420267-5D6D-4F36-88A9-1A0D7C79743E}"/>
              </a:ext>
            </a:extLst>
          </p:cNvPr>
          <p:cNvSpPr/>
          <p:nvPr/>
        </p:nvSpPr>
        <p:spPr>
          <a:xfrm>
            <a:off x="6096000" y="927438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 the Moon revolves around the Earth, the side of the Moon </a:t>
            </a:r>
            <a:r>
              <a:rPr lang="en-US" sz="2800" b="1" i="0" dirty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facing the Sun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always illuminated.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However, the amount of illuminated moon </a:t>
            </a:r>
            <a:r>
              <a:rPr lang="en-US" sz="2800" b="1" i="0" dirty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we can see from Earth changes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depending on the position of the Moon in relation to the Earth and Sun!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</p:txBody>
      </p:sp>
      <p:pic>
        <p:nvPicPr>
          <p:cNvPr id="3" name="1510786342.73708 (1)">
            <a:hlinkClick r:id="" action="ppaction://media"/>
            <a:extLst>
              <a:ext uri="{FF2B5EF4-FFF2-40B4-BE49-F238E27FC236}">
                <a16:creationId xmlns:a16="http://schemas.microsoft.com/office/drawing/2014/main" id="{74A42473-6E06-4E01-83FD-2D04118BA1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56643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6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A076FA-5712-40B4-853E-20B3BDDA44CF}"/>
              </a:ext>
            </a:extLst>
          </p:cNvPr>
          <p:cNvSpPr/>
          <p:nvPr/>
        </p:nvSpPr>
        <p:spPr>
          <a:xfrm>
            <a:off x="0" y="151179"/>
            <a:ext cx="6096000" cy="65556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the diagram below, sunlight is shining from the </a:t>
            </a:r>
            <a:r>
              <a:rPr lang="en-US" sz="2800" b="1" i="0" dirty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right.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the </a:t>
            </a:r>
            <a:r>
              <a:rPr lang="en-US" sz="28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centre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is the Earth, and around that are eight different positions of the </a:t>
            </a:r>
            <a:r>
              <a:rPr lang="en-US" sz="2800" b="1" i="0" dirty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Moon in relation to the Earth and Sun.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Notice that these always have the </a:t>
            </a:r>
            <a:r>
              <a:rPr lang="en-US" sz="2800" b="1" i="0" dirty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side of the Moon facing the Sun illuminated.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Around the outside are pictures of what the Moon in each of these positions looks like </a:t>
            </a:r>
            <a:r>
              <a:rPr lang="en-US" sz="2800" b="1" i="0" dirty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from Earth: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these are the different phases.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C23161-884F-40FE-94E0-4BCD38432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29968"/>
            <a:ext cx="5775623" cy="519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116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Moon Phases viewed from the Southern Hemisphere">
            <a:hlinkClick r:id="" action="ppaction://media"/>
            <a:extLst>
              <a:ext uri="{FF2B5EF4-FFF2-40B4-BE49-F238E27FC236}">
                <a16:creationId xmlns:a16="http://schemas.microsoft.com/office/drawing/2014/main" id="{EFFC7CE4-3A1C-41E8-B08E-D81E58AF42F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1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576EDA-4EE7-49D5-8CF8-64CE5930C6F3}"/>
              </a:ext>
            </a:extLst>
          </p:cNvPr>
          <p:cNvSpPr/>
          <p:nvPr/>
        </p:nvSpPr>
        <p:spPr>
          <a:xfrm>
            <a:off x="837882" y="590918"/>
            <a:ext cx="109350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full moon is seen when the Earth is between the Moon and the Sun: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C9F42C5-8924-489A-9A25-F79D6DF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890" y="1276350"/>
            <a:ext cx="57150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0DF0D6-53E5-47B4-B5D8-EABD2CEEC091}"/>
              </a:ext>
            </a:extLst>
          </p:cNvPr>
          <p:cNvSpPr/>
          <p:nvPr/>
        </p:nvSpPr>
        <p:spPr>
          <a:xfrm>
            <a:off x="3352480" y="3752850"/>
            <a:ext cx="5059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From the red 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X,</a:t>
            </a:r>
            <a:r>
              <a:rPr lang="en-US" sz="24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 see a full moon:</a:t>
            </a:r>
            <a:endParaRPr lang="en-AU" sz="24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55C7206-F62E-41B5-A050-0718A0CC1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230" y="4476902"/>
            <a:ext cx="2560320" cy="238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358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9AFA15-40A0-4935-B2A5-0759631FD583}"/>
              </a:ext>
            </a:extLst>
          </p:cNvPr>
          <p:cNvSpPr/>
          <p:nvPr/>
        </p:nvSpPr>
        <p:spPr>
          <a:xfrm>
            <a:off x="312102" y="522338"/>
            <a:ext cx="113464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gibbous moon is when we can see </a:t>
            </a:r>
            <a:r>
              <a:rPr lang="en-US" sz="28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more than half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Moon illuminated: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EBCD27E-F0B0-4DE9-B4F3-3EB99DB47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180" y="999391"/>
            <a:ext cx="57150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7C8F60-12BC-4586-AC8B-832AA04816FF}"/>
              </a:ext>
            </a:extLst>
          </p:cNvPr>
          <p:cNvSpPr/>
          <p:nvPr/>
        </p:nvSpPr>
        <p:spPr>
          <a:xfrm>
            <a:off x="2933696" y="4292808"/>
            <a:ext cx="5745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From the red 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X,</a:t>
            </a:r>
            <a:r>
              <a:rPr lang="en-US" sz="24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 see a gibbous moon:</a:t>
            </a:r>
            <a:endParaRPr lang="en-AU" sz="24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C7E3CFE-55AA-4737-B621-7E83CD068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768" y="4754473"/>
            <a:ext cx="2141975" cy="204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465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109</Words>
  <Application>Microsoft Office PowerPoint</Application>
  <PresentationFormat>Widescreen</PresentationFormat>
  <Paragraphs>42</Paragraphs>
  <Slides>14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Phases of the Moon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Phases of the Moon</dc:title>
  <dc:creator>Jean D'cruz</dc:creator>
  <cp:lastModifiedBy>Jean D'cruz</cp:lastModifiedBy>
  <cp:revision>2</cp:revision>
  <dcterms:created xsi:type="dcterms:W3CDTF">2020-06-08T12:23:52Z</dcterms:created>
  <dcterms:modified xsi:type="dcterms:W3CDTF">2020-06-08T12:33:48Z</dcterms:modified>
</cp:coreProperties>
</file>